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0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C16"/>
    <a:srgbClr val="0C788E"/>
    <a:srgbClr val="025198"/>
    <a:srgbClr val="000099"/>
    <a:srgbClr val="1C1C1C"/>
    <a:srgbClr val="660066"/>
    <a:srgbClr val="000058"/>
    <a:srgbClr val="2E1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52" autoAdjust="0"/>
  </p:normalViewPr>
  <p:slideViewPr>
    <p:cSldViewPr>
      <p:cViewPr varScale="1">
        <p:scale>
          <a:sx n="86" d="100"/>
          <a:sy n="86" d="100"/>
        </p:scale>
        <p:origin x="47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6A188-0E36-4084-B6C8-38A0CFFEF418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4BAB0-2CEA-40E4-A1B9-36D6AAA4F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2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P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19672" y="3717032"/>
            <a:ext cx="7437512" cy="1656184"/>
          </a:xfrm>
          <a:prstGeom prst="rect">
            <a:avLst/>
          </a:prstGeom>
        </p:spPr>
        <p:txBody>
          <a:bodyPr anchor="t"/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600199"/>
            <a:ext cx="8229600" cy="2253151"/>
          </a:xfrm>
        </p:spPr>
        <p:txBody>
          <a:bodyPr/>
          <a:lstStyle>
            <a:lvl1pPr marL="0" indent="0" algn="r">
              <a:buNone/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2" y="3752850"/>
            <a:ext cx="1596300" cy="15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6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69827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49502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5425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4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0"/>
          <a:stretch>
            <a:fillRect/>
          </a:stretch>
        </p:blipFill>
        <p:spPr bwMode="auto">
          <a:xfrm>
            <a:off x="0" y="6524625"/>
            <a:ext cx="9144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388" y="-18256"/>
            <a:ext cx="7118144" cy="1070992"/>
          </a:xfrm>
          <a:prstGeom prst="rect">
            <a:avLst/>
          </a:prstGeom>
        </p:spPr>
        <p:txBody>
          <a:bodyPr/>
          <a:lstStyle>
            <a:lvl1pPr>
              <a:defRPr sz="3600" b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4463"/>
            <a:ext cx="8388350" cy="360362"/>
          </a:xfrm>
          <a:prstGeom prst="rect">
            <a:avLst/>
          </a:prstGeom>
        </p:spPr>
        <p:txBody>
          <a:bodyPr/>
          <a:lstStyle>
            <a:lvl1pPr eaLnBrk="1" hangingPunct="1">
              <a:defRPr sz="1600" dirty="0" err="1" smtClean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680450" y="6553200"/>
            <a:ext cx="539750" cy="41910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78E83518-0652-488C-9FA6-620FB1DBB6D9}" type="slidenum">
              <a:rPr lang="es-ES" altLang="en-US" sz="1600" b="0" smtClean="0"/>
              <a:pPr eaLnBrk="1" hangingPunct="1">
                <a:defRPr/>
              </a:pPr>
              <a:t>‹#›</a:t>
            </a:fld>
            <a:endParaRPr lang="es-ES" altLang="en-US" b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6060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1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1752600" y="1669827"/>
            <a:ext cx="6858000" cy="2387600"/>
          </a:xfrm>
          <a:prstGeom prst="rect">
            <a:avLst/>
          </a:prstGeom>
        </p:spPr>
        <p:txBody>
          <a:bodyPr anchor="b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752600" y="4149502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" y="76200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8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6060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6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0"/>
          <a:stretch>
            <a:fillRect/>
          </a:stretch>
        </p:blipFill>
        <p:spPr bwMode="auto">
          <a:xfrm>
            <a:off x="0" y="6524625"/>
            <a:ext cx="9144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82400" y="6559305"/>
            <a:ext cx="539750" cy="38100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78E83518-0652-488C-9FA6-620FB1DBB6D9}" type="slidenum">
              <a:rPr lang="es-ES" altLang="en-US" sz="1600" b="0" smtClean="0"/>
              <a:pPr eaLnBrk="1" hangingPunct="1">
                <a:defRPr/>
              </a:pPr>
              <a:t>‹#›</a:t>
            </a:fld>
            <a:endParaRPr lang="es-ES" altLang="en-US" b="0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0" y="6494463"/>
            <a:ext cx="8388350" cy="360362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ES" altLang="en-US" dirty="0" err="1"/>
              <a:t>Mumma</a:t>
            </a:r>
            <a:r>
              <a:rPr lang="es-ES" altLang="en-US" dirty="0"/>
              <a:t> Radar </a:t>
            </a:r>
            <a:r>
              <a:rPr lang="en-US" altLang="en-US" noProof="0" dirty="0"/>
              <a:t>Laboratory</a:t>
            </a:r>
            <a:r>
              <a:rPr lang="es-ES" altLang="en-US" dirty="0"/>
              <a:t> </a:t>
            </a:r>
            <a:r>
              <a:rPr lang="es-ES" altLang="en-US" sz="2000" dirty="0"/>
              <a:t>         </a:t>
            </a:r>
            <a:r>
              <a:rPr lang="es-ES" altLang="en-US" dirty="0"/>
              <a:t>www.radarlab.udayton.edu</a:t>
            </a:r>
            <a:r>
              <a:rPr lang="es-ES" altLang="en-US" sz="2000" dirty="0"/>
              <a:t>          </a:t>
            </a:r>
            <a:r>
              <a:rPr lang="es-ES" altLang="en-US" dirty="0"/>
              <a:t>radarlab@udayton.edu </a:t>
            </a:r>
            <a:endParaRPr lang="es-ES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4" r:id="rId3"/>
    <p:sldLayoutId id="2147483665" r:id="rId4"/>
    <p:sldLayoutId id="2147483662" r:id="rId5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Cambria" panose="02040503050406030204" pitchFamily="18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3"/>
          <p:cNvSpPr>
            <a:spLocks noGrp="1"/>
          </p:cNvSpPr>
          <p:nvPr>
            <p:ph type="title"/>
          </p:nvPr>
        </p:nvSpPr>
        <p:spPr>
          <a:xfrm>
            <a:off x="1619250" y="3716338"/>
            <a:ext cx="7437438" cy="1657350"/>
          </a:xfrm>
        </p:spPr>
        <p:txBody>
          <a:bodyPr/>
          <a:lstStyle/>
          <a:p>
            <a:pPr algn="ctr"/>
            <a:r>
              <a:rPr lang="en-US" altLang="en-US" dirty="0"/>
              <a:t>Comprehensive VHDL</a:t>
            </a:r>
            <a:br>
              <a:rPr lang="en-US" altLang="en-US" dirty="0"/>
            </a:br>
            <a:r>
              <a:rPr lang="en-US" altLang="en-US" dirty="0"/>
              <a:t> </a:t>
            </a:r>
            <a:r>
              <a:rPr lang="en-US" altLang="en-US" sz="2000" dirty="0"/>
              <a:t>Hamdi Abdelbagi</a:t>
            </a:r>
            <a:br>
              <a:rPr lang="en-US" altLang="en-US" sz="2000" dirty="0"/>
            </a:br>
            <a:r>
              <a:rPr lang="en-US" sz="2000" dirty="0"/>
              <a:t>Phone: (937) 830-7761 </a:t>
            </a:r>
            <a:br>
              <a:rPr lang="en-US" sz="2000" dirty="0"/>
            </a:br>
            <a:r>
              <a:rPr lang="en-US" sz="2000" dirty="0"/>
              <a:t>Email: abdelbagih1@udayton.edu</a:t>
            </a:r>
            <a:br>
              <a:rPr lang="en-US" sz="2000" dirty="0"/>
            </a:br>
            <a:endParaRPr lang="en-US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Statements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336" y="1142999"/>
            <a:ext cx="4493482" cy="400685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142998"/>
            <a:ext cx="2514600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14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Statement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990" y="1219200"/>
            <a:ext cx="6498019" cy="49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88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 of Combinational Logic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57610"/>
            <a:ext cx="8229600" cy="530477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4822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the characteristic of INTEGER, STD_LOGIC, STD_LOGIC_VECTOR type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covered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VHDL type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packages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INTEGER subtype 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STD_LOGIC, STD_LOGIC_VECTOR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 and concatenation 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Integer and vector values 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2390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VHDL Data Type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8558" y="1052736"/>
            <a:ext cx="6626884" cy="534806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24102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Packages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035" y="1143000"/>
            <a:ext cx="7200155" cy="52578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91859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Subtype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482" y="1066800"/>
            <a:ext cx="7081036" cy="50593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89240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Multi-valued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57867"/>
            <a:ext cx="8229600" cy="486294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9224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STD_LOGIC_VECTOR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589" y="1052513"/>
            <a:ext cx="6852822" cy="507365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8605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en-US" sz="1600" dirty="0"/>
              <a:t>Signals are initialized at the start of simulation</a:t>
            </a:r>
          </a:p>
          <a:p>
            <a:r>
              <a:rPr lang="en-US" sz="1600" dirty="0"/>
              <a:t>Default value is the leftmost value of the type </a:t>
            </a:r>
          </a:p>
          <a:p>
            <a:r>
              <a:rPr lang="en-US" sz="1600" dirty="0"/>
              <a:t>Synthesis ignores initial values (except constants)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9800"/>
            <a:ext cx="7202524" cy="316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99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060" y="210344"/>
            <a:ext cx="6999532" cy="627856"/>
          </a:xfrm>
        </p:spPr>
        <p:txBody>
          <a:bodyPr/>
          <a:lstStyle/>
          <a:p>
            <a:r>
              <a:rPr lang="en-US" dirty="0" err="1"/>
              <a:t>Synthesising</a:t>
            </a:r>
            <a:r>
              <a:rPr lang="en-US" dirty="0"/>
              <a:t> Combinational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the basic sequential statements, and synthesis of combinational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covered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statements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signal assignments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process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Transparent latches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statement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combinational logic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5763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Slice Names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555" y="1143000"/>
            <a:ext cx="8056889" cy="49831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688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en-US" dirty="0"/>
              <a:t>Concatenation operation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399"/>
            <a:ext cx="7939376" cy="46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82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690" y="1143000"/>
            <a:ext cx="7252619" cy="49831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90971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sz="1600" dirty="0"/>
              <a:t>Beware: STD_LOGIC_VECTOR are not numbers</a:t>
            </a:r>
          </a:p>
          <a:p>
            <a:r>
              <a:rPr lang="en-US" sz="1600" dirty="0"/>
              <a:t>Comparison is done purely by order of the values in </a:t>
            </a:r>
            <a:r>
              <a:rPr lang="en-US" sz="1600" dirty="0" err="1"/>
              <a:t>std_logic</a:t>
            </a:r>
            <a:endParaRPr lang="en-US" sz="1600" dirty="0"/>
          </a:p>
          <a:p>
            <a:r>
              <a:rPr lang="en-US" sz="1600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7391400" cy="44519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05600" y="5791200"/>
            <a:ext cx="1066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41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052737"/>
            <a:ext cx="4572000" cy="248248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809" y="4148292"/>
            <a:ext cx="4453191" cy="23287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143000"/>
            <a:ext cx="398885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3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and Nested Statements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30" y="1143000"/>
            <a:ext cx="7614340" cy="53514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30269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Elsif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8372"/>
            <a:ext cx="8229600" cy="525622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918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Signal Assignment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en-US" sz="2000" dirty="0"/>
              <a:t>Concurrent statement equivalent to the previous slide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can only be one target for the statement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1421036"/>
            <a:ext cx="6172200" cy="1779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3733800"/>
            <a:ext cx="6261579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9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Equivalent Process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48064"/>
          </a:xfrm>
        </p:spPr>
        <p:txBody>
          <a:bodyPr/>
          <a:lstStyle/>
          <a:p>
            <a:r>
              <a:rPr lang="en-US" dirty="0"/>
              <a:t>Concurrent signal assignment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Equivalent process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23728"/>
            <a:ext cx="5790488" cy="78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267200"/>
            <a:ext cx="6196838" cy="202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73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Transparent Latches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219200"/>
            <a:ext cx="4267200" cy="2438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219200"/>
            <a:ext cx="4419600" cy="26161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4419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Incomplete assignment infers a transparent latch</a:t>
            </a:r>
          </a:p>
          <a:p>
            <a:endParaRPr lang="en-US" dirty="0"/>
          </a:p>
          <a:p>
            <a:r>
              <a:rPr lang="en-US" dirty="0"/>
              <a:t>Often mistake - check your syntheses report </a:t>
            </a:r>
          </a:p>
        </p:txBody>
      </p:sp>
    </p:spTree>
    <p:extLst>
      <p:ext uri="{BB962C8B-B14F-4D97-AF65-F5344CB8AC3E}">
        <p14:creationId xmlns:p14="http://schemas.microsoft.com/office/powerpoint/2010/main" val="2230942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FPGAs and Transparent Latches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38684"/>
            <a:ext cx="8229600" cy="479179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62" y="1251041"/>
            <a:ext cx="3665838" cy="255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20014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7F756A0-C4F2-4F48-AAF8-68417F14DD99}" vid="{8093471C-389C-4A43-8DD0-E4142F3F41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6292</TotalTime>
  <Words>250</Words>
  <Application>Microsoft Office PowerPoint</Application>
  <PresentationFormat>On-screen Show (4:3)</PresentationFormat>
  <Paragraphs>87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</vt:lpstr>
      <vt:lpstr>Times New Roman</vt:lpstr>
      <vt:lpstr>Wingdings</vt:lpstr>
      <vt:lpstr>Diseño predeterminado</vt:lpstr>
      <vt:lpstr>Comprehensive VHDL  Hamdi Abdelbagi Phone: (937) 830-7761  Email: abdelbagih1@udayton.edu </vt:lpstr>
      <vt:lpstr>Synthesising Combinational Logic</vt:lpstr>
      <vt:lpstr>If Statements </vt:lpstr>
      <vt:lpstr>Multiple and Nested Statements </vt:lpstr>
      <vt:lpstr>Elsif</vt:lpstr>
      <vt:lpstr>Conditional Signal Assignment </vt:lpstr>
      <vt:lpstr>Equivalent Process </vt:lpstr>
      <vt:lpstr>Transparent Latches</vt:lpstr>
      <vt:lpstr>FPGAs and Transparent Latches </vt:lpstr>
      <vt:lpstr>Case Statements</vt:lpstr>
      <vt:lpstr>Case Statement Options</vt:lpstr>
      <vt:lpstr>Synthesis of Combinational Logic </vt:lpstr>
      <vt:lpstr>Type</vt:lpstr>
      <vt:lpstr>VHDL Data Type</vt:lpstr>
      <vt:lpstr>Standard Packages </vt:lpstr>
      <vt:lpstr>Integer Subtype </vt:lpstr>
      <vt:lpstr>Multi-valued </vt:lpstr>
      <vt:lpstr>STD_LOGIC_VECTOR </vt:lpstr>
      <vt:lpstr>Initial Values</vt:lpstr>
      <vt:lpstr>Slice Names </vt:lpstr>
      <vt:lpstr>Concatenation </vt:lpstr>
      <vt:lpstr>Shifting </vt:lpstr>
      <vt:lpstr>Comparing Vectors 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Evaluation of Something</dc:title>
  <dc:creator>Lorenzo Lo Monte</dc:creator>
  <cp:lastModifiedBy>habdelbagi</cp:lastModifiedBy>
  <cp:revision>175</cp:revision>
  <dcterms:created xsi:type="dcterms:W3CDTF">2015-06-04T17:07:32Z</dcterms:created>
  <dcterms:modified xsi:type="dcterms:W3CDTF">2017-01-31T15:05:44Z</dcterms:modified>
</cp:coreProperties>
</file>